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29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8288000" cy="10287000"/>
  <p:notesSz cx="6858000" cy="9144000"/>
  <p:embeddedFontLst>
    <p:embeddedFont>
      <p:font typeface="Calibri (MS)" charset="1" panose="020F0502020204030204"/>
      <p:regular r:id="rId38"/>
    </p:embeddedFont>
    <p:embeddedFont>
      <p:font typeface="Arial" charset="1" panose="020B0604020202020204"/>
      <p:regular r:id="rId41"/>
    </p:embeddedFont>
    <p:embeddedFont>
      <p:font typeface="Arial Bold" charset="1" panose="020B0704020202020204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notesMasters/notesMaster1.xml" Type="http://schemas.openxmlformats.org/officeDocument/2006/relationships/notesMaster"/><Relationship Id="rId36" Target="theme/theme2.xml" Type="http://schemas.openxmlformats.org/officeDocument/2006/relationships/theme"/><Relationship Id="rId37" Target="notesSlides/notesSlide1.xml" Type="http://schemas.openxmlformats.org/officeDocument/2006/relationships/notesSlide"/><Relationship Id="rId38" Target="fonts/font38.fntdata" Type="http://schemas.openxmlformats.org/officeDocument/2006/relationships/font"/><Relationship Id="rId39" Target="notesSlides/notesSlide2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3.xml" Type="http://schemas.openxmlformats.org/officeDocument/2006/relationships/notesSlide"/><Relationship Id="rId41" Target="fonts/font41.fntdata" Type="http://schemas.openxmlformats.org/officeDocument/2006/relationships/font"/><Relationship Id="rId42" Target="notesSlides/notesSlide4.xml" Type="http://schemas.openxmlformats.org/officeDocument/2006/relationships/notesSlide"/><Relationship Id="rId43" Target="notesSlides/notesSlide5.xml" Type="http://schemas.openxmlformats.org/officeDocument/2006/relationships/notesSlide"/><Relationship Id="rId44" Target="notesSlides/notesSlide6.xml" Type="http://schemas.openxmlformats.org/officeDocument/2006/relationships/notesSlide"/><Relationship Id="rId45" Target="notesSlides/notesSlide7.xml" Type="http://schemas.openxmlformats.org/officeDocument/2006/relationships/notesSlide"/><Relationship Id="rId46" Target="notesSlides/notesSlide8.xml" Type="http://schemas.openxmlformats.org/officeDocument/2006/relationships/notesSlide"/><Relationship Id="rId47" Target="notesSlides/notesSlide9.xml" Type="http://schemas.openxmlformats.org/officeDocument/2006/relationships/notesSlide"/><Relationship Id="rId48" Target="fonts/font48.fntdata" Type="http://schemas.openxmlformats.org/officeDocument/2006/relationships/font"/><Relationship Id="rId49" Target="notesSlides/notesSlide10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1.xml" Type="http://schemas.openxmlformats.org/officeDocument/2006/relationships/notesSlide"/><Relationship Id="rId51" Target="notesSlides/notesSlide12.xml" Type="http://schemas.openxmlformats.org/officeDocument/2006/relationships/notesSlide"/><Relationship Id="rId52" Target="notesSlides/notesSlide13.xml" Type="http://schemas.openxmlformats.org/officeDocument/2006/relationships/notesSlide"/><Relationship Id="rId53" Target="notesSlides/notesSlide14.xml" Type="http://schemas.openxmlformats.org/officeDocument/2006/relationships/notesSlide"/><Relationship Id="rId54" Target="notesSlides/notesSlide15.xml" Type="http://schemas.openxmlformats.org/officeDocument/2006/relationships/notesSlide"/><Relationship Id="rId55" Target="notesSlides/notesSlide16.xml" Type="http://schemas.openxmlformats.org/officeDocument/2006/relationships/notesSlide"/><Relationship Id="rId56" Target="notesSlides/notesSlide17.xml" Type="http://schemas.openxmlformats.org/officeDocument/2006/relationships/notesSlide"/><Relationship Id="rId57" Target="notesSlides/notesSlide18.xml" Type="http://schemas.openxmlformats.org/officeDocument/2006/relationships/notesSlide"/><Relationship Id="rId58" Target="notesSlides/notesSlide19.xml" Type="http://schemas.openxmlformats.org/officeDocument/2006/relationships/notesSlide"/><Relationship Id="rId59" Target="notesSlides/notesSlide20.xml" Type="http://schemas.openxmlformats.org/officeDocument/2006/relationships/notesSlide"/><Relationship Id="rId6" Target="slides/slide1.xml" Type="http://schemas.openxmlformats.org/officeDocument/2006/relationships/slide"/><Relationship Id="rId60" Target="notesSlides/notesSlide21.xml" Type="http://schemas.openxmlformats.org/officeDocument/2006/relationships/notesSlide"/><Relationship Id="rId61" Target="notesSlides/notesSlide22.xml" Type="http://schemas.openxmlformats.org/officeDocument/2006/relationships/notesSlide"/><Relationship Id="rId62" Target="notesSlides/notesSlide23.xml" Type="http://schemas.openxmlformats.org/officeDocument/2006/relationships/notesSlide"/><Relationship Id="rId63" Target="notesSlides/notesSlide24.xml" Type="http://schemas.openxmlformats.org/officeDocument/2006/relationships/notesSlide"/><Relationship Id="rId64" Target="notesSlides/notesSlide25.xml" Type="http://schemas.openxmlformats.org/officeDocument/2006/relationships/notesSlide"/><Relationship Id="rId65" Target="notesSlides/notesSlide26.xml" Type="http://schemas.openxmlformats.org/officeDocument/2006/relationships/notesSlide"/><Relationship Id="rId66" Target="notesSlides/notesSlide27.xml" Type="http://schemas.openxmlformats.org/officeDocument/2006/relationships/notesSlide"/><Relationship Id="rId67" Target="notesSlides/notesSlide28.xml" Type="http://schemas.openxmlformats.org/officeDocument/2006/relationships/notesSlide"/><Relationship Id="rId68" Target="notesSlides/notesSlide29.xml" Type="http://schemas.openxmlformats.org/officeDocument/2006/relationships/notes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_rels/notesSlide2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5.xml" Type="http://schemas.openxmlformats.org/officeDocument/2006/relationships/slide"/></Relationships>
</file>

<file path=ppt/notesSlides/_rels/notesSlide2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6.xml" Type="http://schemas.openxmlformats.org/officeDocument/2006/relationships/slide"/></Relationships>
</file>

<file path=ppt/notesSlides/_rels/notesSlide2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7.xml" Type="http://schemas.openxmlformats.org/officeDocument/2006/relationships/slide"/></Relationships>
</file>

<file path=ppt/notesSlides/_rels/notesSlide2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8.xml" Type="http://schemas.openxmlformats.org/officeDocument/2006/relationships/slide"/></Relationships>
</file>

<file path=ppt/notesSlides/_rels/notesSlide2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9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/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.svg" Type="http://schemas.openxmlformats.org/officeDocument/2006/relationships/image"/><Relationship Id="rId11" Target="../media/image9.png" Type="http://schemas.openxmlformats.org/officeDocument/2006/relationships/image"/><Relationship Id="rId12" Target="../media/image10.svg" Type="http://schemas.openxmlformats.org/officeDocument/2006/relationships/image"/><Relationship Id="rId13" Target="../media/image11.jpeg" Type="http://schemas.openxmlformats.org/officeDocument/2006/relationships/image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3.png" Type="http://schemas.openxmlformats.org/officeDocument/2006/relationships/image"/><Relationship Id="rId6" Target="../media/image4.svg" Type="http://schemas.openxmlformats.org/officeDocument/2006/relationships/image"/><Relationship Id="rId7" Target="../media/image5.png" Type="http://schemas.openxmlformats.org/officeDocument/2006/relationships/image"/><Relationship Id="rId8" Target="../media/image6.svg" Type="http://schemas.openxmlformats.org/officeDocument/2006/relationships/image"/><Relationship Id="rId9" Target="../media/image7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2.png" Type="http://schemas.openxmlformats.org/officeDocument/2006/relationships/image"/><Relationship Id="rId4" Target="../media/image13.sv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6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8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9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5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7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6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7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8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jpe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9.xml" Type="http://schemas.openxmlformats.org/officeDocument/2006/relationships/notesSlide"/><Relationship Id="rId3" Target="../media/image20.png" Type="http://schemas.openxmlformats.org/officeDocument/2006/relationships/image"/><Relationship Id="rId4" Target="../media/image21.svg" Type="http://schemas.openxmlformats.org/officeDocument/2006/relationships/image"/><Relationship Id="rId5" Target="../media/image22.png" Type="http://schemas.openxmlformats.org/officeDocument/2006/relationships/image"/><Relationship Id="rId6" Target="../media/image23.svg" Type="http://schemas.openxmlformats.org/officeDocument/2006/relationships/image"/><Relationship Id="rId7" Target="../media/image24.png" Type="http://schemas.openxmlformats.org/officeDocument/2006/relationships/image"/><Relationship Id="rId8" Target="../media/image25.svg" Type="http://schemas.openxmlformats.org/officeDocument/2006/relationships/image"/><Relationship Id="rId9" Target="../media/image2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63E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-10800000">
            <a:off x="10117807" y="0"/>
            <a:ext cx="8170202" cy="4105199"/>
            <a:chOff x="0" y="0"/>
            <a:chExt cx="10893603" cy="547359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893552" cy="5473573"/>
            </a:xfrm>
            <a:custGeom>
              <a:avLst/>
              <a:gdLst/>
              <a:ahLst/>
              <a:cxnLst/>
              <a:rect r="r" b="b" t="t" l="l"/>
              <a:pathLst>
                <a:path h="5473573" w="10893552">
                  <a:moveTo>
                    <a:pt x="0" y="5473573"/>
                  </a:moveTo>
                  <a:lnTo>
                    <a:pt x="0" y="0"/>
                  </a:lnTo>
                  <a:lnTo>
                    <a:pt x="10893552" y="5473573"/>
                  </a:lnTo>
                  <a:close/>
                </a:path>
              </a:pathLst>
            </a:custGeom>
            <a:solidFill>
              <a:srgbClr val="233A4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406546" y="412499"/>
            <a:ext cx="17475003" cy="9462002"/>
            <a:chOff x="0" y="0"/>
            <a:chExt cx="23300004" cy="1261600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510397" y="1181"/>
            <a:ext cx="4500724" cy="2088604"/>
          </a:xfrm>
          <a:custGeom>
            <a:avLst/>
            <a:gdLst/>
            <a:ahLst/>
            <a:cxnLst/>
            <a:rect r="r" b="b" t="t" l="l"/>
            <a:pathLst>
              <a:path h="2088604" w="4500724">
                <a:moveTo>
                  <a:pt x="0" y="0"/>
                </a:moveTo>
                <a:lnTo>
                  <a:pt x="4500725" y="0"/>
                </a:lnTo>
                <a:lnTo>
                  <a:pt x="4500725" y="2088604"/>
                </a:lnTo>
                <a:lnTo>
                  <a:pt x="0" y="20886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810788" y="1181"/>
            <a:ext cx="4500724" cy="2088604"/>
          </a:xfrm>
          <a:custGeom>
            <a:avLst/>
            <a:gdLst/>
            <a:ahLst/>
            <a:cxnLst/>
            <a:rect r="r" b="b" t="t" l="l"/>
            <a:pathLst>
              <a:path h="2088604" w="4500724">
                <a:moveTo>
                  <a:pt x="0" y="0"/>
                </a:moveTo>
                <a:lnTo>
                  <a:pt x="4500725" y="0"/>
                </a:lnTo>
                <a:lnTo>
                  <a:pt x="4500725" y="2088604"/>
                </a:lnTo>
                <a:lnTo>
                  <a:pt x="0" y="20886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114936" y="10173"/>
            <a:ext cx="3702558" cy="1504217"/>
          </a:xfrm>
          <a:custGeom>
            <a:avLst/>
            <a:gdLst/>
            <a:ahLst/>
            <a:cxnLst/>
            <a:rect r="r" b="b" t="t" l="l"/>
            <a:pathLst>
              <a:path h="1504217" w="3702558">
                <a:moveTo>
                  <a:pt x="0" y="0"/>
                </a:moveTo>
                <a:lnTo>
                  <a:pt x="3702558" y="0"/>
                </a:lnTo>
                <a:lnTo>
                  <a:pt x="3702558" y="1504216"/>
                </a:lnTo>
                <a:lnTo>
                  <a:pt x="0" y="15042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3106067" y="8435702"/>
            <a:ext cx="4778131" cy="1851469"/>
          </a:xfrm>
          <a:custGeom>
            <a:avLst/>
            <a:gdLst/>
            <a:ahLst/>
            <a:cxnLst/>
            <a:rect r="r" b="b" t="t" l="l"/>
            <a:pathLst>
              <a:path h="1851469" w="4778131">
                <a:moveTo>
                  <a:pt x="0" y="0"/>
                </a:moveTo>
                <a:lnTo>
                  <a:pt x="4778130" y="0"/>
                </a:lnTo>
                <a:lnTo>
                  <a:pt x="4778130" y="1851469"/>
                </a:lnTo>
                <a:lnTo>
                  <a:pt x="0" y="185146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98297" y="8111300"/>
            <a:ext cx="5590823" cy="2166614"/>
          </a:xfrm>
          <a:custGeom>
            <a:avLst/>
            <a:gdLst/>
            <a:ahLst/>
            <a:cxnLst/>
            <a:rect r="r" b="b" t="t" l="l"/>
            <a:pathLst>
              <a:path h="2166614" w="5590823">
                <a:moveTo>
                  <a:pt x="0" y="0"/>
                </a:moveTo>
                <a:lnTo>
                  <a:pt x="5590823" y="0"/>
                </a:lnTo>
                <a:lnTo>
                  <a:pt x="5590823" y="2166613"/>
                </a:lnTo>
                <a:lnTo>
                  <a:pt x="0" y="21666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858" y="0"/>
            <a:ext cx="18278275" cy="10287000"/>
            <a:chOff x="0" y="0"/>
            <a:chExt cx="24371033" cy="13716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4371046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71046">
                  <a:moveTo>
                    <a:pt x="0" y="0"/>
                  </a:moveTo>
                  <a:lnTo>
                    <a:pt x="24371046" y="0"/>
                  </a:lnTo>
                  <a:lnTo>
                    <a:pt x="2437104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307052" y="4199477"/>
            <a:ext cx="11364136" cy="2411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09"/>
              </a:lnSpc>
            </a:pPr>
            <a:r>
              <a:rPr lang="en-US" sz="4499">
                <a:solidFill>
                  <a:srgbClr val="D9D9D9"/>
                </a:solidFill>
                <a:latin typeface="Calibri (MS)"/>
                <a:ea typeface="Calibri (MS)"/>
                <a:cs typeface="Calibri (MS)"/>
                <a:sym typeface="Calibri (MS)"/>
              </a:rPr>
              <a:t>SERMONER: PROPHET SOLA ODUBOWALE</a:t>
            </a:r>
          </a:p>
          <a:p>
            <a:pPr algn="ctr">
              <a:lnSpc>
                <a:spcPts val="6209"/>
              </a:lnSpc>
            </a:pPr>
            <a:r>
              <a:rPr lang="en-US" sz="4499">
                <a:solidFill>
                  <a:srgbClr val="D9D9D9"/>
                </a:solidFill>
                <a:latin typeface="Calibri (MS)"/>
                <a:ea typeface="Calibri (MS)"/>
                <a:cs typeface="Calibri (MS)"/>
                <a:sym typeface="Calibri (MS)"/>
              </a:rPr>
              <a:t>October 4</a:t>
            </a:r>
            <a:r>
              <a:rPr lang="en-US" sz="4499">
                <a:solidFill>
                  <a:srgbClr val="D9D9D9"/>
                </a:solidFill>
                <a:latin typeface="Calibri (MS)"/>
                <a:ea typeface="Calibri (MS)"/>
                <a:cs typeface="Calibri (MS)"/>
                <a:sym typeface="Calibri (MS)"/>
              </a:rPr>
              <a:t>th</a:t>
            </a:r>
            <a:r>
              <a:rPr lang="en-US" sz="4499">
                <a:solidFill>
                  <a:srgbClr val="D9D9D9"/>
                </a:solidFill>
                <a:latin typeface="Calibri (MS)"/>
                <a:ea typeface="Calibri (MS)"/>
                <a:cs typeface="Calibri (MS)"/>
                <a:sym typeface="Calibri (MS)"/>
              </a:rPr>
              <a:t> 2026</a:t>
            </a:r>
          </a:p>
          <a:p>
            <a:pPr algn="ctr">
              <a:lnSpc>
                <a:spcPts val="620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4A1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14199" y="4618796"/>
            <a:ext cx="8773801" cy="5668204"/>
            <a:chOff x="0" y="0"/>
            <a:chExt cx="11698402" cy="755760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698351" cy="7557643"/>
            </a:xfrm>
            <a:custGeom>
              <a:avLst/>
              <a:gdLst/>
              <a:ahLst/>
              <a:cxnLst/>
              <a:rect r="r" b="b" t="t" l="l"/>
              <a:pathLst>
                <a:path h="7557643" w="11698351">
                  <a:moveTo>
                    <a:pt x="11698351" y="7557643"/>
                  </a:moveTo>
                  <a:lnTo>
                    <a:pt x="11698351" y="0"/>
                  </a:lnTo>
                  <a:lnTo>
                    <a:pt x="0" y="755764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188379" y="7922228"/>
            <a:ext cx="5820289" cy="2364677"/>
          </a:xfrm>
          <a:custGeom>
            <a:avLst/>
            <a:gdLst/>
            <a:ahLst/>
            <a:cxnLst/>
            <a:rect r="r" b="b" t="t" l="l"/>
            <a:pathLst>
              <a:path h="2364677" w="5820289">
                <a:moveTo>
                  <a:pt x="0" y="0"/>
                </a:moveTo>
                <a:lnTo>
                  <a:pt x="5820290" y="0"/>
                </a:lnTo>
                <a:lnTo>
                  <a:pt x="5820290" y="2364677"/>
                </a:lnTo>
                <a:lnTo>
                  <a:pt x="0" y="23646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98297" y="4"/>
            <a:ext cx="5590823" cy="2166614"/>
          </a:xfrm>
          <a:custGeom>
            <a:avLst/>
            <a:gdLst/>
            <a:ahLst/>
            <a:cxnLst/>
            <a:rect r="r" b="b" t="t" l="l"/>
            <a:pathLst>
              <a:path h="2166614" w="5590823">
                <a:moveTo>
                  <a:pt x="0" y="0"/>
                </a:moveTo>
                <a:lnTo>
                  <a:pt x="5590823" y="0"/>
                </a:lnTo>
                <a:lnTo>
                  <a:pt x="5590823" y="2166614"/>
                </a:lnTo>
                <a:lnTo>
                  <a:pt x="0" y="216661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858" y="0"/>
            <a:ext cx="18278275" cy="10287000"/>
            <a:chOff x="0" y="0"/>
            <a:chExt cx="24371033" cy="13716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371046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71046">
                  <a:moveTo>
                    <a:pt x="0" y="0"/>
                  </a:moveTo>
                  <a:lnTo>
                    <a:pt x="24371046" y="0"/>
                  </a:lnTo>
                  <a:lnTo>
                    <a:pt x="2437104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319699"/>
            <a:ext cx="14828549" cy="566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63"/>
              </a:lnSpc>
            </a:pPr>
          </a:p>
          <a:p>
            <a:pPr algn="l" marL="1877508" indent="-938754" lvl="1">
              <a:lnSpc>
                <a:spcPts val="8611"/>
              </a:lnSpc>
              <a:buAutoNum type="arabicPeriod" startAt="1"/>
            </a:pPr>
            <a:r>
              <a:rPr lang="en-US" sz="7799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It is the act of raising yourself up in status or importance, often boasting or putting others down.</a:t>
            </a:r>
          </a:p>
          <a:p>
            <a:pPr algn="l" marL="1877508" indent="-938754" lvl="1">
              <a:lnSpc>
                <a:spcPts val="8611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891609"/>
            <a:ext cx="14828549" cy="42028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8"/>
              </a:lnSpc>
            </a:pP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2. It is taking credit for what only God can do.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55036" y="865539"/>
            <a:ext cx="17475003" cy="8555923"/>
            <a:chOff x="0" y="0"/>
            <a:chExt cx="23300004" cy="1140789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1407948"/>
            </a:xfrm>
            <a:custGeom>
              <a:avLst/>
              <a:gdLst/>
              <a:ahLst/>
              <a:cxnLst/>
              <a:rect r="r" b="b" t="t" l="l"/>
              <a:pathLst>
                <a:path h="11407948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1407948"/>
                  </a:lnTo>
                  <a:lnTo>
                    <a:pt x="0" y="1140794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489333" y="2189618"/>
            <a:ext cx="16381827" cy="46996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419"/>
              </a:lnSpc>
            </a:pPr>
            <a:r>
              <a:rPr lang="en-US" sz="8999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3. It is boasting in your accomplishments.</a:t>
            </a:r>
          </a:p>
          <a:p>
            <a:pPr algn="l">
              <a:lnSpc>
                <a:spcPts val="12419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281904"/>
            <a:ext cx="15529579" cy="3960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487"/>
              </a:lnSpc>
            </a:pPr>
            <a:r>
              <a:rPr lang="en-US" sz="7599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4. It is seeking human praise and downplaying God’s role in your life.</a:t>
            </a:r>
          </a:p>
          <a:p>
            <a:pPr algn="ctr">
              <a:lnSpc>
                <a:spcPts val="10487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472471"/>
            <a:ext cx="14828549" cy="5017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5. It is when a man is blind to correction, inflated his ego and distance himself from humility.</a:t>
            </a:r>
          </a:p>
          <a:p>
            <a:pPr algn="ctr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7" y="0"/>
            <a:ext cx="22081911" cy="11851629"/>
            <a:chOff x="0" y="0"/>
            <a:chExt cx="32853605" cy="176329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2853657" cy="17632980"/>
            </a:xfrm>
            <a:custGeom>
              <a:avLst/>
              <a:gdLst/>
              <a:ahLst/>
              <a:cxnLst/>
              <a:rect r="r" b="b" t="t" l="l"/>
              <a:pathLst>
                <a:path h="17632980" w="32853657">
                  <a:moveTo>
                    <a:pt x="0" y="0"/>
                  </a:moveTo>
                  <a:lnTo>
                    <a:pt x="32853657" y="0"/>
                  </a:lnTo>
                  <a:lnTo>
                    <a:pt x="32853657" y="17632980"/>
                  </a:lnTo>
                  <a:lnTo>
                    <a:pt x="0" y="17632980"/>
                  </a:lnTo>
                  <a:close/>
                </a:path>
              </a:pathLst>
            </a:custGeom>
            <a:blipFill>
              <a:blip r:embed="rId3"/>
              <a:stretch>
                <a:fillRect l="0" t="-2169" r="0" b="-2169"/>
              </a:stretch>
            </a:blipFill>
          </p:spPr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472471"/>
            <a:ext cx="14828549" cy="4707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965960" indent="-982980" lvl="1">
              <a:lnSpc>
                <a:spcPts val="9935"/>
              </a:lnSpc>
              <a:buAutoNum type="arabicPeriod" startAt="1"/>
            </a:pPr>
            <a:r>
              <a:rPr lang="en-US" b="true" sz="7200">
                <a:solidFill>
                  <a:srgbClr val="233A44"/>
                </a:solidFill>
                <a:latin typeface="Arial Bold"/>
                <a:ea typeface="Arial Bold"/>
                <a:cs typeface="Arial Bold"/>
                <a:sym typeface="Arial Bold"/>
              </a:rPr>
              <a:t>Pride and arrogance</a:t>
            </a: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: believing you are better, smarter, or more important.</a:t>
            </a:r>
          </a:p>
          <a:p>
            <a:pPr algn="ctr" marL="709931" indent="-354965" lvl="1">
              <a:lnSpc>
                <a:spcPts val="3588"/>
              </a:lnSpc>
            </a:pPr>
          </a:p>
          <a:p>
            <a:pPr algn="ctr" marL="709931" indent="-354965" lvl="1">
              <a:lnSpc>
                <a:spcPts val="3588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472471"/>
            <a:ext cx="14828549" cy="5017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2. </a:t>
            </a:r>
            <a:r>
              <a:rPr lang="en-US" sz="7200" b="true">
                <a:solidFill>
                  <a:srgbClr val="233A44"/>
                </a:solidFill>
                <a:latin typeface="Arial Bold"/>
                <a:ea typeface="Arial Bold"/>
                <a:cs typeface="Arial Bold"/>
                <a:sym typeface="Arial Bold"/>
              </a:rPr>
              <a:t>Self-praise</a:t>
            </a: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: constantly talking about your own accomplishments and seeking personal glory.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29721" y="2472471"/>
            <a:ext cx="14828549" cy="50170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lang="en-US" b="true" sz="7200">
                <a:solidFill>
                  <a:srgbClr val="233A44"/>
                </a:solidFill>
                <a:latin typeface="Arial Bold"/>
                <a:ea typeface="Arial Bold"/>
                <a:cs typeface="Arial Bold"/>
                <a:sym typeface="Arial Bold"/>
              </a:rPr>
              <a:t>Comparison</a:t>
            </a: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: Measuring yourself against others to make yourself look superior.</a:t>
            </a:r>
          </a:p>
          <a:p>
            <a:pPr algn="ctr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4858" y="0"/>
            <a:ext cx="18278275" cy="10287000"/>
            <a:chOff x="0" y="0"/>
            <a:chExt cx="24371033" cy="13716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71046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71046">
                  <a:moveTo>
                    <a:pt x="0" y="0"/>
                  </a:moveTo>
                  <a:lnTo>
                    <a:pt x="24371046" y="0"/>
                  </a:lnTo>
                  <a:lnTo>
                    <a:pt x="2437104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57823" y="2339292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965960" indent="-982980" lvl="1">
              <a:lnSpc>
                <a:spcPts val="9935"/>
              </a:lnSpc>
              <a:buAutoNum type="arabicPeriod" startAt="1"/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Separation from God.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       (James 4:6, Psalm 138:6) </a:t>
            </a:r>
          </a:p>
          <a:p>
            <a:pPr algn="ctr" marL="1965960" indent="-982980" lvl="1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2. Fall and Destruction. 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     (Proverb 29:23)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3. Loss of Grace.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      (1 Peter 5:5)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4. It blinds us to our limitations.                                (Isaiah14:13-15)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5. It makes us unreachable.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(Proverb 26:12)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6. It fuels comparison and rivalry.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(2 Corinthians 10:12)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297525"/>
            <a:ext cx="15172353" cy="37597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7. It brings suggest fall. </a:t>
            </a:r>
          </a:p>
          <a:p>
            <a:pPr algn="l">
              <a:lnSpc>
                <a:spcPts val="9935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( Acts 12:22-23)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04800" y="304800"/>
            <a:ext cx="17195121" cy="9677400"/>
            <a:chOff x="0" y="0"/>
            <a:chExt cx="22926827" cy="12903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926802" cy="12903200"/>
            </a:xfrm>
            <a:custGeom>
              <a:avLst/>
              <a:gdLst/>
              <a:ahLst/>
              <a:cxnLst/>
              <a:rect r="r" b="b" t="t" l="l"/>
              <a:pathLst>
                <a:path h="12903200" w="22926802">
                  <a:moveTo>
                    <a:pt x="0" y="0"/>
                  </a:moveTo>
                  <a:lnTo>
                    <a:pt x="22926802" y="0"/>
                  </a:lnTo>
                  <a:lnTo>
                    <a:pt x="22926802" y="12903200"/>
                  </a:lnTo>
                  <a:lnTo>
                    <a:pt x="0" y="1290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192626" y="3386661"/>
            <a:ext cx="14008351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1554480" indent="-777240" lvl="1">
              <a:lnSpc>
                <a:spcPts val="8640"/>
              </a:lnSpc>
              <a:buAutoNum type="arabicPeriod" startAt="1"/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Recognize pride in your life.</a:t>
            </a:r>
          </a:p>
          <a:p>
            <a:pPr algn="just" marL="2377440" indent="-1188720" lvl="1">
              <a:lnSpc>
                <a:spcPts val="8640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421350"/>
            <a:ext cx="15172353" cy="3394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640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2. Cultivate humility. </a:t>
            </a:r>
          </a:p>
          <a:p>
            <a:pPr algn="just">
              <a:lnSpc>
                <a:spcPts val="8640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    (Philippians 2:3)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solidFill>
          <a:srgbClr val="233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165200" y="3101397"/>
            <a:ext cx="11122800" cy="7185603"/>
            <a:chOff x="0" y="0"/>
            <a:chExt cx="14830400" cy="95808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830425" cy="9580753"/>
            </a:xfrm>
            <a:custGeom>
              <a:avLst/>
              <a:gdLst/>
              <a:ahLst/>
              <a:cxnLst/>
              <a:rect r="r" b="b" t="t" l="l"/>
              <a:pathLst>
                <a:path h="9580753" w="14830425">
                  <a:moveTo>
                    <a:pt x="14830425" y="9580753"/>
                  </a:moveTo>
                  <a:lnTo>
                    <a:pt x="14830425" y="0"/>
                  </a:lnTo>
                  <a:lnTo>
                    <a:pt x="0" y="9580753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67" y="5649001"/>
            <a:ext cx="14740804" cy="4637999"/>
            <a:chOff x="0" y="0"/>
            <a:chExt cx="19654406" cy="618399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654393" cy="6184011"/>
            </a:xfrm>
            <a:custGeom>
              <a:avLst/>
              <a:gdLst/>
              <a:ahLst/>
              <a:cxnLst/>
              <a:rect r="r" b="b" t="t" l="l"/>
              <a:pathLst>
                <a:path h="6184011" w="19654393">
                  <a:moveTo>
                    <a:pt x="0" y="6184011"/>
                  </a:moveTo>
                  <a:lnTo>
                    <a:pt x="0" y="0"/>
                  </a:lnTo>
                  <a:lnTo>
                    <a:pt x="19654393" y="6184011"/>
                  </a:lnTo>
                  <a:close/>
                </a:path>
              </a:pathLst>
            </a:custGeom>
            <a:solidFill>
              <a:srgbClr val="C4A15A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11522" y="2421350"/>
            <a:ext cx="15172353" cy="3394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8640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3. Depend on God. </a:t>
            </a:r>
          </a:p>
          <a:p>
            <a:pPr algn="just">
              <a:lnSpc>
                <a:spcPts val="8640"/>
              </a:lnSpc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    ( Proverb 3:5-6)</a:t>
            </a:r>
          </a:p>
          <a:p>
            <a:pPr algn="l">
              <a:lnSpc>
                <a:spcPts val="9935"/>
              </a:lnSpc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787863" y="2602297"/>
            <a:ext cx="13402064" cy="5078400"/>
            <a:chOff x="0" y="0"/>
            <a:chExt cx="17869418" cy="6771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7869418" cy="6771205"/>
            </a:xfrm>
            <a:custGeom>
              <a:avLst/>
              <a:gdLst/>
              <a:ahLst/>
              <a:cxnLst/>
              <a:rect r="r" b="b" t="t" l="l"/>
              <a:pathLst>
                <a:path h="6771205" w="17869418">
                  <a:moveTo>
                    <a:pt x="0" y="0"/>
                  </a:moveTo>
                  <a:lnTo>
                    <a:pt x="17869418" y="0"/>
                  </a:lnTo>
                  <a:lnTo>
                    <a:pt x="17869418" y="6771205"/>
                  </a:lnTo>
                  <a:lnTo>
                    <a:pt x="0" y="6771205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l="-1110" t="0" r="3875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7869418" cy="6799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just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4. Submit to God’s authority.         (James 4:7)</a:t>
              </a:r>
            </a:p>
            <a:p>
              <a:pPr algn="ctr">
                <a:lnSpc>
                  <a:spcPts val="8640"/>
                </a:lnSpc>
              </a:pPr>
            </a:p>
          </p:txBody>
        </p:sp>
      </p:grp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04800" y="304800"/>
            <a:ext cx="17195121" cy="9677400"/>
            <a:chOff x="0" y="0"/>
            <a:chExt cx="22926827" cy="12903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926802" cy="12903200"/>
            </a:xfrm>
            <a:custGeom>
              <a:avLst/>
              <a:gdLst/>
              <a:ahLst/>
              <a:cxnLst/>
              <a:rect r="r" b="b" t="t" l="l"/>
              <a:pathLst>
                <a:path h="12903200" w="22926802">
                  <a:moveTo>
                    <a:pt x="0" y="0"/>
                  </a:moveTo>
                  <a:lnTo>
                    <a:pt x="22926802" y="0"/>
                  </a:lnTo>
                  <a:lnTo>
                    <a:pt x="22926802" y="12903200"/>
                  </a:lnTo>
                  <a:lnTo>
                    <a:pt x="0" y="1290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416778" y="3688347"/>
            <a:ext cx="12123153" cy="2219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308860" indent="-1154430" lvl="1">
              <a:lnSpc>
                <a:spcPts val="8640"/>
              </a:lnSpc>
              <a:buAutoNum type="arabicPeriod" startAt="1"/>
            </a:pPr>
            <a:r>
              <a:rPr lang="en-US" sz="7200">
                <a:solidFill>
                  <a:srgbClr val="233A44"/>
                </a:solidFill>
                <a:latin typeface="Arial"/>
                <a:ea typeface="Arial"/>
                <a:cs typeface="Arial"/>
                <a:sym typeface="Arial"/>
              </a:rPr>
              <a:t>Access to God’s Grace. ( 1 Peter 5:5)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787863" y="2602297"/>
            <a:ext cx="12733801" cy="5078400"/>
            <a:chOff x="0" y="0"/>
            <a:chExt cx="16978401" cy="6771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978401" cy="6771205"/>
            </a:xfrm>
            <a:custGeom>
              <a:avLst/>
              <a:gdLst/>
              <a:ahLst/>
              <a:cxnLst/>
              <a:rect r="r" b="b" t="t" l="l"/>
              <a:pathLst>
                <a:path h="6771205" w="16978401">
                  <a:moveTo>
                    <a:pt x="0" y="0"/>
                  </a:moveTo>
                  <a:lnTo>
                    <a:pt x="16978401" y="0"/>
                  </a:lnTo>
                  <a:lnTo>
                    <a:pt x="16978401" y="6771205"/>
                  </a:lnTo>
                  <a:lnTo>
                    <a:pt x="0" y="6771205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l="-1169" t="0" r="-1169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6978401" cy="6799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2. Exaltation by God.</a:t>
              </a:r>
            </a:p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     (James 4:10)</a:t>
              </a:r>
            </a:p>
            <a:p>
              <a:pPr algn="ctr">
                <a:lnSpc>
                  <a:spcPts val="8640"/>
                </a:lnSpc>
              </a:pP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787863" y="2602297"/>
            <a:ext cx="12733801" cy="5078400"/>
            <a:chOff x="0" y="0"/>
            <a:chExt cx="16978401" cy="6771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978401" cy="6771205"/>
            </a:xfrm>
            <a:custGeom>
              <a:avLst/>
              <a:gdLst/>
              <a:ahLst/>
              <a:cxnLst/>
              <a:rect r="r" b="b" t="t" l="l"/>
              <a:pathLst>
                <a:path h="6771205" w="16978401">
                  <a:moveTo>
                    <a:pt x="0" y="0"/>
                  </a:moveTo>
                  <a:lnTo>
                    <a:pt x="16978401" y="0"/>
                  </a:lnTo>
                  <a:lnTo>
                    <a:pt x="16978401" y="6771205"/>
                  </a:lnTo>
                  <a:lnTo>
                    <a:pt x="0" y="6771205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l="-1169" t="0" r="-1169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6978401" cy="6799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3. Peace in Relationships. </a:t>
              </a:r>
            </a:p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    (Ephesians 4:2-3)</a:t>
              </a:r>
            </a:p>
            <a:p>
              <a:pPr algn="ctr">
                <a:lnSpc>
                  <a:spcPts val="8640"/>
                </a:lnSpc>
              </a:pPr>
            </a:p>
          </p:txBody>
        </p:sp>
      </p:grp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79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646287"/>
            <a:ext cx="14738404" cy="4633798"/>
            <a:chOff x="0" y="0"/>
            <a:chExt cx="19651205" cy="617839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9651218" cy="6178423"/>
            </a:xfrm>
            <a:custGeom>
              <a:avLst/>
              <a:gdLst/>
              <a:ahLst/>
              <a:cxnLst/>
              <a:rect r="r" b="b" t="t" l="l"/>
              <a:pathLst>
                <a:path h="6178423" w="19651218">
                  <a:moveTo>
                    <a:pt x="0" y="6178423"/>
                  </a:moveTo>
                  <a:lnTo>
                    <a:pt x="0" y="0"/>
                  </a:lnTo>
                  <a:lnTo>
                    <a:pt x="19651218" y="6178423"/>
                  </a:lnTo>
                  <a:close/>
                </a:path>
              </a:pathLst>
            </a:custGeom>
            <a:solidFill>
              <a:srgbClr val="00796B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7166420" y="3108227"/>
            <a:ext cx="11120999" cy="7179002"/>
            <a:chOff x="0" y="0"/>
            <a:chExt cx="14827999" cy="95720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28013" cy="9571990"/>
            </a:xfrm>
            <a:custGeom>
              <a:avLst/>
              <a:gdLst/>
              <a:ahLst/>
              <a:cxnLst/>
              <a:rect r="r" b="b" t="t" l="l"/>
              <a:pathLst>
                <a:path h="9571990" w="14828013">
                  <a:moveTo>
                    <a:pt x="14828013" y="9571990"/>
                  </a:moveTo>
                  <a:lnTo>
                    <a:pt x="14828013" y="0"/>
                  </a:lnTo>
                  <a:lnTo>
                    <a:pt x="0" y="9571990"/>
                  </a:lnTo>
                  <a:close/>
                </a:path>
              </a:pathLst>
            </a:custGeom>
            <a:solidFill>
              <a:srgbClr val="D9D9D9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511978" y="-238"/>
            <a:ext cx="4502696" cy="2086813"/>
          </a:xfrm>
          <a:custGeom>
            <a:avLst/>
            <a:gdLst/>
            <a:ahLst/>
            <a:cxnLst/>
            <a:rect r="r" b="b" t="t" l="l"/>
            <a:pathLst>
              <a:path h="2086813" w="4502696">
                <a:moveTo>
                  <a:pt x="0" y="0"/>
                </a:moveTo>
                <a:lnTo>
                  <a:pt x="4502696" y="0"/>
                </a:lnTo>
                <a:lnTo>
                  <a:pt x="4502696" y="2086813"/>
                </a:lnTo>
                <a:lnTo>
                  <a:pt x="0" y="20868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06451" y="412499"/>
            <a:ext cx="17475003" cy="9462002"/>
            <a:chOff x="0" y="0"/>
            <a:chExt cx="23300004" cy="126160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3300055" cy="12616053"/>
            </a:xfrm>
            <a:custGeom>
              <a:avLst/>
              <a:gdLst/>
              <a:ahLst/>
              <a:cxnLst/>
              <a:rect r="r" b="b" t="t" l="l"/>
              <a:pathLst>
                <a:path h="12616053" w="23300055">
                  <a:moveTo>
                    <a:pt x="0" y="0"/>
                  </a:moveTo>
                  <a:lnTo>
                    <a:pt x="23300055" y="0"/>
                  </a:lnTo>
                  <a:lnTo>
                    <a:pt x="23300055" y="12616053"/>
                  </a:lnTo>
                  <a:lnTo>
                    <a:pt x="0" y="12616053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69866" y="9044254"/>
            <a:ext cx="3186608" cy="1234145"/>
          </a:xfrm>
          <a:custGeom>
            <a:avLst/>
            <a:gdLst/>
            <a:ahLst/>
            <a:cxnLst/>
            <a:rect r="r" b="b" t="t" l="l"/>
            <a:pathLst>
              <a:path h="1234145" w="3186608">
                <a:moveTo>
                  <a:pt x="0" y="0"/>
                </a:moveTo>
                <a:lnTo>
                  <a:pt x="3186608" y="0"/>
                </a:lnTo>
                <a:lnTo>
                  <a:pt x="3186608" y="1234145"/>
                </a:lnTo>
                <a:lnTo>
                  <a:pt x="0" y="1234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772710" y="2486"/>
            <a:ext cx="6514910" cy="2523030"/>
          </a:xfrm>
          <a:custGeom>
            <a:avLst/>
            <a:gdLst/>
            <a:ahLst/>
            <a:cxnLst/>
            <a:rect r="r" b="b" t="t" l="l"/>
            <a:pathLst>
              <a:path h="2523030" w="6514910">
                <a:moveTo>
                  <a:pt x="0" y="0"/>
                </a:moveTo>
                <a:lnTo>
                  <a:pt x="6514909" y="0"/>
                </a:lnTo>
                <a:lnTo>
                  <a:pt x="6514909" y="2523030"/>
                </a:lnTo>
                <a:lnTo>
                  <a:pt x="0" y="25230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2787863" y="2602297"/>
            <a:ext cx="12733801" cy="5078400"/>
            <a:chOff x="0" y="0"/>
            <a:chExt cx="16978401" cy="6771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6978401" cy="6771205"/>
            </a:xfrm>
            <a:custGeom>
              <a:avLst/>
              <a:gdLst/>
              <a:ahLst/>
              <a:cxnLst/>
              <a:rect r="r" b="b" t="t" l="l"/>
              <a:pathLst>
                <a:path h="6771205" w="16978401">
                  <a:moveTo>
                    <a:pt x="0" y="0"/>
                  </a:moveTo>
                  <a:lnTo>
                    <a:pt x="16978401" y="0"/>
                  </a:lnTo>
                  <a:lnTo>
                    <a:pt x="16978401" y="6771205"/>
                  </a:lnTo>
                  <a:lnTo>
                    <a:pt x="0" y="6771205"/>
                  </a:lnTo>
                  <a:close/>
                </a:path>
              </a:pathLst>
            </a:custGeom>
            <a:blipFill>
              <a:blip r:embed="rId9">
                <a:alphaModFix amt="0"/>
              </a:blip>
              <a:stretch>
                <a:fillRect l="-1169" t="0" r="-1169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16978401" cy="679977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4. Spiritual Growth.</a:t>
              </a:r>
            </a:p>
            <a:p>
              <a:pPr algn="l">
                <a:lnSpc>
                  <a:spcPts val="8640"/>
                </a:lnSpc>
              </a:pPr>
              <a:r>
                <a:rPr lang="en-US" sz="7200">
                  <a:solidFill>
                    <a:srgbClr val="233A44"/>
                  </a:solidFill>
                  <a:latin typeface="Arial"/>
                  <a:ea typeface="Arial"/>
                  <a:cs typeface="Arial"/>
                  <a:sym typeface="Arial"/>
                </a:rPr>
                <a:t>     (Psalm 25:9)</a:t>
              </a:r>
            </a:p>
            <a:p>
              <a:pPr algn="ctr">
                <a:lnSpc>
                  <a:spcPts val="8640"/>
                </a:lnSpc>
              </a:p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DAHXD5BbS_M</dc:identifier>
  <dcterms:modified xsi:type="dcterms:W3CDTF">2011-08-01T06:04:30Z</dcterms:modified>
  <cp:revision>1</cp:revision>
  <dc:title>The Trap of Self-Exaltation.pptx</dc:title>
</cp:coreProperties>
</file>